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8" r:id="rId1"/>
  </p:sldMasterIdLst>
  <p:notesMasterIdLst>
    <p:notesMasterId r:id="rId5"/>
  </p:notesMasterIdLst>
  <p:sldIdLst>
    <p:sldId id="256" r:id="rId2"/>
    <p:sldId id="5966" r:id="rId3"/>
    <p:sldId id="5949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2" roundtripDataSignature="AMtx7mgsSmHvndMrkwV5zikgOq6n/LH5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92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/>
    <p:restoredTop sz="90802"/>
  </p:normalViewPr>
  <p:slideViewPr>
    <p:cSldViewPr snapToGrid="0">
      <p:cViewPr varScale="1">
        <p:scale>
          <a:sx n="154" d="100"/>
          <a:sy n="154" d="100"/>
        </p:scale>
        <p:origin x="840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125" Type="http://schemas.openxmlformats.org/officeDocument/2006/relationships/theme" Target="theme/theme1.xml"/><Relationship Id="rId124" Type="http://schemas.openxmlformats.org/officeDocument/2006/relationships/viewProps" Target="viewProps.xml"/><Relationship Id="rId129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23" Type="http://schemas.openxmlformats.org/officeDocument/2006/relationships/presProps" Target="presProps.xml"/><Relationship Id="rId128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27" Type="http://schemas.openxmlformats.org/officeDocument/2006/relationships/customXml" Target="../customXml/item1.xml"/><Relationship Id="rId122" Type="http://customschemas.google.com/relationships/presentationmetadata" Target="metadata"/><Relationship Id="rId4" Type="http://schemas.openxmlformats.org/officeDocument/2006/relationships/slide" Target="slides/slide3.xml"/><Relationship Id="rId12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89BD-91E5-904D-6DA3-FA21C2BEEA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72CCA-94D6-A003-2923-2879902C97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D2157-7720-4461-C88A-33CCC6BEB6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7EA1-349B-B355-901D-D4B8CFC77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8D527-55D1-1FD0-A9EE-7CA026D61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627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4A11C-836A-46D3-C8D1-0B3A9D1BF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FB7FD8-5B4A-B0F7-03C2-2142955B34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C5EC8-72BF-8573-2BE2-165B34ECB4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BA9D3-031B-3CA0-ADC5-F814345DE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AA945-84A6-9AB9-A931-F3115A587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3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E7F7F7-687A-61A9-2834-2108E69CAB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95C7E1-2C94-8AC0-DC4A-9A7C6AFF1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FA5A6-8B9E-798B-D92B-AE5489A900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8878A-00AB-C4D9-BC3B-2DA545DD6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49E8A-49CA-EC53-8F4F-820D0E49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173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 - White+Seal">
  <p:cSld name="5_Title Slide - White+Seal">
    <p:bg>
      <p:bgPr>
        <a:solidFill>
          <a:srgbClr val="13294A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36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" name="Google Shape;9;p136"/>
          <p:cNvSpPr txBox="1">
            <a:spLocks noGrp="1"/>
          </p:cNvSpPr>
          <p:nvPr>
            <p:ph type="ctrTitle"/>
          </p:nvPr>
        </p:nvSpPr>
        <p:spPr>
          <a:xfrm>
            <a:off x="288702" y="1383673"/>
            <a:ext cx="8548212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2700" b="1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36"/>
          <p:cNvSpPr txBox="1">
            <a:spLocks noGrp="1"/>
          </p:cNvSpPr>
          <p:nvPr>
            <p:ph type="subTitle" idx="1"/>
          </p:nvPr>
        </p:nvSpPr>
        <p:spPr>
          <a:xfrm>
            <a:off x="288702" y="2595840"/>
            <a:ext cx="8548212" cy="1714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15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5529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+Content+PhotoLeft">
  <p:cSld name="3_Title+Content+PhotoLeft"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9"/>
          <p:cNvSpPr>
            <a:spLocks noGrp="1"/>
          </p:cNvSpPr>
          <p:nvPr>
            <p:ph type="pic" idx="2"/>
          </p:nvPr>
        </p:nvSpPr>
        <p:spPr>
          <a:xfrm>
            <a:off x="4149208" y="1014294"/>
            <a:ext cx="4733100" cy="1950300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59"/>
          <p:cNvSpPr txBox="1">
            <a:spLocks noGrp="1"/>
          </p:cNvSpPr>
          <p:nvPr>
            <p:ph type="ctrTitle"/>
          </p:nvPr>
        </p:nvSpPr>
        <p:spPr>
          <a:xfrm>
            <a:off x="-123569" y="188159"/>
            <a:ext cx="9005850" cy="608850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9"/>
          <p:cNvSpPr txBox="1">
            <a:spLocks noGrp="1"/>
          </p:cNvSpPr>
          <p:nvPr>
            <p:ph type="body" idx="1"/>
          </p:nvPr>
        </p:nvSpPr>
        <p:spPr>
          <a:xfrm>
            <a:off x="346509" y="1014293"/>
            <a:ext cx="3588525" cy="38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2000"/>
              <a:buFont typeface="Arial"/>
              <a:buNone/>
              <a:defRPr sz="1500" b="0" i="0" u="none" strike="noStrike" cap="none">
                <a:solidFill>
                  <a:srgbClr val="006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2000"/>
              <a:buFont typeface="Arial"/>
              <a:buNone/>
              <a:defRPr sz="1500" b="0" i="0" u="none" strike="noStrike" cap="none">
                <a:solidFill>
                  <a:srgbClr val="006C9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2000"/>
              <a:buFont typeface="Arial"/>
              <a:buNone/>
              <a:defRPr sz="1500" b="0" i="0" u="none" strike="noStrike" cap="none">
                <a:solidFill>
                  <a:srgbClr val="006C9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2000"/>
              <a:buFont typeface="Arial"/>
              <a:buNone/>
              <a:defRPr sz="1500" b="0" i="0" u="none" strike="noStrike" cap="none">
                <a:solidFill>
                  <a:srgbClr val="006C9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2000"/>
              <a:buFont typeface="Arial"/>
              <a:buNone/>
              <a:defRPr sz="1500" b="0" i="0" u="none" strike="noStrike" cap="none">
                <a:solidFill>
                  <a:srgbClr val="006C9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59"/>
          <p:cNvSpPr>
            <a:spLocks noGrp="1"/>
          </p:cNvSpPr>
          <p:nvPr>
            <p:ph type="pic" idx="3"/>
          </p:nvPr>
        </p:nvSpPr>
        <p:spPr>
          <a:xfrm>
            <a:off x="4149208" y="3060835"/>
            <a:ext cx="4733100" cy="207135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3726113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Content+PhotoLeft">
  <p:cSld name="Title+Content+PhotoLeft"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>
            <a:spLocks noGrp="1"/>
          </p:cNvSpPr>
          <p:nvPr>
            <p:ph type="pic" idx="2"/>
          </p:nvPr>
        </p:nvSpPr>
        <p:spPr>
          <a:xfrm>
            <a:off x="317501" y="1014294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162" name="Google Shape;162;p24"/>
          <p:cNvSpPr txBox="1">
            <a:spLocks noGrp="1"/>
          </p:cNvSpPr>
          <p:nvPr>
            <p:ph type="ctrTitle"/>
          </p:nvPr>
        </p:nvSpPr>
        <p:spPr>
          <a:xfrm>
            <a:off x="-123568" y="188159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body" idx="1"/>
          </p:nvPr>
        </p:nvSpPr>
        <p:spPr>
          <a:xfrm>
            <a:off x="5293894" y="1014294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028700" lvl="2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371600" lvl="3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1714500" lvl="4" indent="-1714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057400" lvl="5" indent="-257175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lvl="0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buClr>
                <a:srgbClr val="006C92"/>
              </a:buClr>
              <a:buSzPts val="1733"/>
              <a:buFont typeface="Calibri"/>
              <a:buNone/>
              <a:defRPr sz="13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514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71176-0485-235F-ED21-7433C21B8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60C78-5A7C-FA3E-5BE9-0BB0A5537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5D9E7-E2AC-84A1-21EA-680DFBB19C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35272-6CC3-BD4F-070F-185732B75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5480A-2D9D-9BEB-F143-C8A8EEF2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4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6D327-7376-245B-A805-A6721A6B3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F5284-95C5-4F33-D829-741C2F2A6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0C594-54E3-1A5F-D847-1FEC5C520B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F159C-A7C2-2B36-0161-78980C2F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80B-6072-66BF-A8E2-E6FAD12CE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01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7358-63B4-D0DB-B13D-FC92AD055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822F3-1668-B391-9F54-2D2CCEC479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8DD8C4-8F05-DBD1-BCC0-01077E651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42781-643F-F6B3-DEE8-DCC1752093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B76A1E-B6EB-B8E5-D181-3CC79099E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3C5B2-1A9E-4B95-A473-D31F0E479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993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BB00D-F4C1-7967-93CB-CFD6E35BC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B13D6-A1BF-DF88-7DF3-BF0D82E22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EEF4C3-A50F-62F2-2B04-1B1347BDA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28D4A9-138A-9E1E-3641-B543DD09BD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483C90-838E-F71C-076C-B097277F76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66BE1B-1DA6-7C69-689F-A3088AAE00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8A5209-B500-8251-4CF4-C11BDF01F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B1CDE6-A200-5668-6780-7DAB1B61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0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B475D-F489-E9A2-7359-5489B5FE9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F6D37E-DD7A-FB6F-B310-0C95AE6BEB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3D3C12-5505-49A2-BE4A-C61C34F60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9D418-45F5-664E-CB7E-E6E9B915E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D3FFC5-F6F4-7EB2-5046-FB94A77A6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60C616-E146-28E1-D049-FF01E3591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B3045-A2B7-4ECB-D75D-D1CF42492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7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FB7D9-912A-C371-EA88-D818EB6C1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05BB2-37F0-4BDF-E124-74B08C91E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512A6-69ED-2055-5AE7-583E6A5384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EB261-6B20-232A-849C-A5D88F0FF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1266F-F72C-0FFE-7861-EF502CA9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47539-CD0D-7910-C942-F32C8B82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8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E43AA-B67D-CE6C-CBC8-3D69BB18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8BCDB8-B9E6-5048-B036-1C36EEFB1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C8804-7383-E0A8-F692-E9831C10D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9157CD-E003-45C5-B8D2-71096779D7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8D84FD5-764A-534C-B4C9-9E35B5C6808B}" type="datetimeFigureOut">
              <a:rPr lang="en-US" smtClean="0"/>
              <a:t>8/6/25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E19281-0EB0-797C-2E6C-1F330E493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6A13A-EAC1-87A2-94DC-04ED8CBFD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2D9CE8DC-28B7-CD44-95A9-24848AE8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9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  <a:effectLst>
            <a:outerShdw blurRad="344133" dist="50800" dir="5400000" algn="ctr" rotWithShape="0">
              <a:srgbClr val="000000">
                <a:alpha val="42750"/>
              </a:srgbClr>
            </a:outerShdw>
          </a:effectLst>
        </p:spPr>
      </p:pic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-11706" y="1101061"/>
            <a:ext cx="9144000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ADVANCES IN MACHINE LEARNING </a:t>
            </a:r>
            <a:br>
              <a:rPr lang="en-US" sz="28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IN WEATHER AND STREAMFLOW FORECASTS</a:t>
            </a:r>
            <a:endParaRPr lang="en-US" sz="2800" dirty="0"/>
          </a:p>
        </p:txBody>
      </p:sp>
      <p:sp>
        <p:nvSpPr>
          <p:cNvPr id="104" name="Google Shape;104;p1"/>
          <p:cNvSpPr txBox="1">
            <a:spLocks noGrp="1"/>
          </p:cNvSpPr>
          <p:nvPr>
            <p:ph type="subTitle" idx="1"/>
          </p:nvPr>
        </p:nvSpPr>
        <p:spPr>
          <a:xfrm>
            <a:off x="-23416" y="2238936"/>
            <a:ext cx="91674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Luca Delle Monache, Agniv Sengupta, Ming Pan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08217" y="258866"/>
            <a:ext cx="3125537" cy="39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3699" y="119928"/>
            <a:ext cx="2298087" cy="67339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"/>
          <p:cNvSpPr txBox="1"/>
          <p:nvPr/>
        </p:nvSpPr>
        <p:spPr>
          <a:xfrm>
            <a:off x="-11694" y="2696791"/>
            <a:ext cx="9167400" cy="6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700" b="0" i="1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Center for Western Weather and Water Extremes (CW3E) </a:t>
            </a:r>
            <a:endParaRPr sz="17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700" b="0" i="1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Scripps Institution of Oceanography, University of California San Diego</a:t>
            </a:r>
            <a:endParaRPr sz="18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 txBox="1"/>
          <p:nvPr/>
        </p:nvSpPr>
        <p:spPr>
          <a:xfrm>
            <a:off x="-11706" y="3802440"/>
            <a:ext cx="9144000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700" dirty="0">
                <a:solidFill>
                  <a:schemeClr val="lt1"/>
                </a:solidFill>
              </a:rPr>
              <a:t>12</a:t>
            </a:r>
            <a:r>
              <a:rPr lang="en-US" sz="1700" baseline="30000" dirty="0">
                <a:solidFill>
                  <a:schemeClr val="lt1"/>
                </a:solidFill>
              </a:rPr>
              <a:t>th</a:t>
            </a:r>
            <a:r>
              <a:rPr lang="en-US" sz="1700" dirty="0">
                <a:solidFill>
                  <a:schemeClr val="lt1"/>
                </a:solidFill>
              </a:rPr>
              <a:t> FIRO Workshop, Breakout Session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600" dirty="0">
                <a:solidFill>
                  <a:schemeClr val="lt1"/>
                </a:solidFill>
              </a:rPr>
              <a:t>6 August</a:t>
            </a:r>
            <a:r>
              <a:rPr lang="en-US" sz="1600" i="0" u="none" strike="noStrike" cap="none" dirty="0">
                <a:solidFill>
                  <a:schemeClr val="lt1"/>
                </a:solidFill>
              </a:rPr>
              <a:t> 2025</a:t>
            </a:r>
            <a:endParaRPr lang="en-US" sz="1600" i="0" u="none" strike="noStrike" cap="none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8BBEF3-7B50-C2D2-F5DF-29CAEB1263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ARTIFICIAL INTELLIGENCE vs MACHINE LEARNING vs DEEP LEARNING</a:t>
            </a:r>
          </a:p>
        </p:txBody>
      </p:sp>
      <p:pic>
        <p:nvPicPr>
          <p:cNvPr id="2" name="Google Shape;275;p42">
            <a:extLst>
              <a:ext uri="{FF2B5EF4-FFF2-40B4-BE49-F238E27FC236}">
                <a16:creationId xmlns:a16="http://schemas.microsoft.com/office/drawing/2014/main" id="{815E6368-118E-2CF9-51BB-38A69EE3449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0578"/>
          <a:stretch/>
        </p:blipFill>
        <p:spPr>
          <a:xfrm>
            <a:off x="2961094" y="979952"/>
            <a:ext cx="6143625" cy="39035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76;p42">
            <a:extLst>
              <a:ext uri="{FF2B5EF4-FFF2-40B4-BE49-F238E27FC236}">
                <a16:creationId xmlns:a16="http://schemas.microsoft.com/office/drawing/2014/main" id="{7F8F70DD-121A-1187-1C6D-44110E680787}"/>
              </a:ext>
            </a:extLst>
          </p:cNvPr>
          <p:cNvSpPr txBox="1"/>
          <p:nvPr/>
        </p:nvSpPr>
        <p:spPr>
          <a:xfrm>
            <a:off x="46888" y="984114"/>
            <a:ext cx="3249225" cy="3662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1350" b="1" dirty="0"/>
              <a:t>Machine learning approaches</a:t>
            </a:r>
            <a:endParaRPr sz="1350" b="1" dirty="0"/>
          </a:p>
          <a:p>
            <a:pPr marL="342900" indent="-257175">
              <a:lnSpc>
                <a:spcPct val="115000"/>
              </a:lnSpc>
              <a:buSzPct val="100000"/>
              <a:buChar char="●"/>
            </a:pPr>
            <a:r>
              <a:rPr lang="en-US" sz="1350" dirty="0"/>
              <a:t>Postprocessing</a:t>
            </a:r>
            <a:endParaRPr sz="1350" dirty="0"/>
          </a:p>
          <a:p>
            <a:pPr marL="685800" lvl="1" indent="-257175">
              <a:lnSpc>
                <a:spcPct val="115000"/>
              </a:lnSpc>
              <a:buSzPct val="100000"/>
              <a:buChar char="○"/>
            </a:pPr>
            <a:r>
              <a:rPr lang="en-US" sz="1350" dirty="0"/>
              <a:t>Long-training</a:t>
            </a:r>
            <a:endParaRPr sz="1350" dirty="0"/>
          </a:p>
          <a:p>
            <a:pPr marL="685800" lvl="1" indent="-257175">
              <a:lnSpc>
                <a:spcPct val="115000"/>
              </a:lnSpc>
              <a:buSzPct val="100000"/>
              <a:buChar char="○"/>
            </a:pPr>
            <a:r>
              <a:rPr lang="en-US" sz="1350" dirty="0"/>
              <a:t>Short training</a:t>
            </a:r>
            <a:endParaRPr sz="1350" dirty="0"/>
          </a:p>
          <a:p>
            <a:pPr marL="342900" indent="-257175">
              <a:lnSpc>
                <a:spcPct val="115000"/>
              </a:lnSpc>
              <a:buSzPct val="100000"/>
              <a:buChar char="●"/>
            </a:pPr>
            <a:r>
              <a:rPr lang="en-US" sz="1350" dirty="0"/>
              <a:t>Data driven</a:t>
            </a:r>
            <a:endParaRPr sz="1350" dirty="0"/>
          </a:p>
          <a:p>
            <a:pPr marL="685800" lvl="1" indent="-257175">
              <a:lnSpc>
                <a:spcPct val="115000"/>
              </a:lnSpc>
              <a:buSzPct val="100000"/>
              <a:buChar char="○"/>
            </a:pPr>
            <a:r>
              <a:rPr lang="en-US" sz="1350" dirty="0"/>
              <a:t>Traditional statistical models</a:t>
            </a:r>
            <a:endParaRPr sz="1350" dirty="0"/>
          </a:p>
          <a:p>
            <a:pPr marL="685800" lvl="1" indent="-257175">
              <a:lnSpc>
                <a:spcPct val="115000"/>
              </a:lnSpc>
              <a:buSzPct val="100000"/>
              <a:buChar char="○"/>
            </a:pPr>
            <a:r>
              <a:rPr lang="en-US" sz="1350" dirty="0"/>
              <a:t>AI data-driven models</a:t>
            </a:r>
            <a:endParaRPr sz="1350" dirty="0"/>
          </a:p>
          <a:p>
            <a:pPr>
              <a:lnSpc>
                <a:spcPct val="115000"/>
              </a:lnSpc>
            </a:pPr>
            <a:endParaRPr sz="1350" b="1" dirty="0"/>
          </a:p>
          <a:p>
            <a:pPr>
              <a:lnSpc>
                <a:spcPct val="115000"/>
              </a:lnSpc>
            </a:pPr>
            <a:r>
              <a:rPr lang="en-US" sz="1350" b="1" dirty="0"/>
              <a:t>Areas of research</a:t>
            </a:r>
            <a:endParaRPr sz="1350" b="1" dirty="0"/>
          </a:p>
          <a:p>
            <a:pPr marL="342900" indent="-257175">
              <a:lnSpc>
                <a:spcPct val="115000"/>
              </a:lnSpc>
              <a:buSzPct val="100000"/>
              <a:buChar char="●"/>
            </a:pPr>
            <a:r>
              <a:rPr lang="en-US" sz="1350" dirty="0"/>
              <a:t>Weather  and air quality (0-10 days)</a:t>
            </a:r>
            <a:endParaRPr sz="1350" dirty="0"/>
          </a:p>
          <a:p>
            <a:pPr marL="342900" indent="-257175">
              <a:lnSpc>
                <a:spcPct val="115000"/>
              </a:lnSpc>
              <a:buSzPct val="100000"/>
              <a:buChar char="●"/>
            </a:pPr>
            <a:r>
              <a:rPr lang="en-US" sz="1350" dirty="0" err="1"/>
              <a:t>Subseasonal</a:t>
            </a:r>
            <a:r>
              <a:rPr lang="en-US" sz="1350" dirty="0"/>
              <a:t> (2-6 weeks)</a:t>
            </a:r>
            <a:endParaRPr sz="1350" dirty="0"/>
          </a:p>
          <a:p>
            <a:pPr marL="342900" indent="-257175">
              <a:lnSpc>
                <a:spcPct val="115000"/>
              </a:lnSpc>
              <a:buSzPct val="100000"/>
              <a:buChar char="●"/>
            </a:pPr>
            <a:r>
              <a:rPr lang="en-US" sz="1350" dirty="0"/>
              <a:t>Seasonal (1-6 months)</a:t>
            </a:r>
            <a:endParaRPr sz="1350" dirty="0"/>
          </a:p>
          <a:p>
            <a:pPr marL="342900" indent="-257175">
              <a:lnSpc>
                <a:spcPct val="115000"/>
              </a:lnSpc>
              <a:buSzPct val="100000"/>
              <a:buChar char="●"/>
            </a:pPr>
            <a:r>
              <a:rPr lang="en-US" sz="1350" dirty="0"/>
              <a:t>Hydrology</a:t>
            </a:r>
            <a:endParaRPr sz="1350" dirty="0"/>
          </a:p>
          <a:p>
            <a:endParaRPr sz="1125" dirty="0">
              <a:solidFill>
                <a:srgbClr val="006C92"/>
              </a:solidFill>
            </a:endParaRPr>
          </a:p>
        </p:txBody>
      </p:sp>
      <p:sp>
        <p:nvSpPr>
          <p:cNvPr id="5" name="Google Shape;278;p42">
            <a:extLst>
              <a:ext uri="{FF2B5EF4-FFF2-40B4-BE49-F238E27FC236}">
                <a16:creationId xmlns:a16="http://schemas.microsoft.com/office/drawing/2014/main" id="{34552298-720A-2241-B918-9F38A699982D}"/>
              </a:ext>
            </a:extLst>
          </p:cNvPr>
          <p:cNvSpPr txBox="1"/>
          <p:nvPr/>
        </p:nvSpPr>
        <p:spPr>
          <a:xfrm>
            <a:off x="3857625" y="4728375"/>
            <a:ext cx="5097600" cy="27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/>
            <a:r>
              <a:rPr lang="en-US" sz="900" i="1" dirty="0">
                <a:solidFill>
                  <a:schemeClr val="dk2"/>
                </a:solidFill>
              </a:rPr>
              <a:t>Adapted from: https://</a:t>
            </a:r>
            <a:r>
              <a:rPr lang="en-US" sz="900" i="1" dirty="0" err="1">
                <a:solidFill>
                  <a:schemeClr val="dk2"/>
                </a:solidFill>
              </a:rPr>
              <a:t>www.scs.org.sg</a:t>
            </a:r>
            <a:r>
              <a:rPr lang="en-US" sz="900" i="1" dirty="0">
                <a:solidFill>
                  <a:schemeClr val="dk2"/>
                </a:solidFill>
              </a:rPr>
              <a:t>/articles/machine-learning-vs-deep-learning</a:t>
            </a:r>
            <a:endParaRPr sz="900" i="1" dirty="0">
              <a:solidFill>
                <a:schemeClr val="dk2"/>
              </a:solidFill>
            </a:endParaRPr>
          </a:p>
        </p:txBody>
      </p:sp>
      <p:sp>
        <p:nvSpPr>
          <p:cNvPr id="6" name="Google Shape;279;p42">
            <a:extLst>
              <a:ext uri="{FF2B5EF4-FFF2-40B4-BE49-F238E27FC236}">
                <a16:creationId xmlns:a16="http://schemas.microsoft.com/office/drawing/2014/main" id="{77360EC2-8C2D-5D53-F627-257EEE88D769}"/>
              </a:ext>
            </a:extLst>
          </p:cNvPr>
          <p:cNvSpPr txBox="1"/>
          <p:nvPr/>
        </p:nvSpPr>
        <p:spPr>
          <a:xfrm>
            <a:off x="8090089" y="4271625"/>
            <a:ext cx="792225" cy="45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endParaRPr sz="1125" dirty="0">
              <a:solidFill>
                <a:srgbClr val="006C9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595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F42C5E1-25B4-E0EA-8105-318D770EB272}"/>
              </a:ext>
            </a:extLst>
          </p:cNvPr>
          <p:cNvSpPr txBox="1"/>
          <p:nvPr/>
        </p:nvSpPr>
        <p:spPr>
          <a:xfrm>
            <a:off x="6641925" y="2902907"/>
            <a:ext cx="4509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t = 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1138E3-EA1E-3A0C-41AB-FADEE1518D7C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6857998" y="1099159"/>
            <a:ext cx="9396" cy="1803748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D321FF-9C92-3EB7-8A2B-D3BE3BFCD2D1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6859564" y="3156823"/>
            <a:ext cx="7830" cy="1673527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ECF5C1E-AE64-7E21-EB33-BBE596040E9D}"/>
              </a:ext>
            </a:extLst>
          </p:cNvPr>
          <p:cNvSpPr txBox="1"/>
          <p:nvPr/>
        </p:nvSpPr>
        <p:spPr>
          <a:xfrm>
            <a:off x="7637742" y="822160"/>
            <a:ext cx="7593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latin typeface="Calibri" panose="020F0502020204030204" pitchFamily="34" charset="0"/>
                <a:cs typeface="Calibri" panose="020F0502020204030204" pitchFamily="34" charset="0"/>
              </a:rPr>
              <a:t>FUTURE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AE2B71-4E50-4D40-4AA8-E5F0265235EA}"/>
              </a:ext>
            </a:extLst>
          </p:cNvPr>
          <p:cNvSpPr txBox="1"/>
          <p:nvPr/>
        </p:nvSpPr>
        <p:spPr>
          <a:xfrm>
            <a:off x="3371856" y="826858"/>
            <a:ext cx="7593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latin typeface="Calibri" panose="020F0502020204030204" pitchFamily="34" charset="0"/>
                <a:cs typeface="Calibri" panose="020F0502020204030204" pitchFamily="34" charset="0"/>
              </a:rPr>
              <a:t>PAST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99CA59-53E0-4063-6334-820032CC38B8}"/>
              </a:ext>
            </a:extLst>
          </p:cNvPr>
          <p:cNvCxnSpPr/>
          <p:nvPr/>
        </p:nvCxnSpPr>
        <p:spPr>
          <a:xfrm>
            <a:off x="328808" y="2480153"/>
            <a:ext cx="8351729" cy="0"/>
          </a:xfrm>
          <a:prstGeom prst="line">
            <a:avLst/>
          </a:prstGeom>
          <a:ln>
            <a:solidFill>
              <a:schemeClr val="bg2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F944FEE-D5B0-7796-2759-7AFFAF57B990}"/>
              </a:ext>
            </a:extLst>
          </p:cNvPr>
          <p:cNvCxnSpPr>
            <a:cxnSpLocks/>
          </p:cNvCxnSpPr>
          <p:nvPr/>
        </p:nvCxnSpPr>
        <p:spPr>
          <a:xfrm>
            <a:off x="5290682" y="1100725"/>
            <a:ext cx="0" cy="3729625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DD343C-5981-E337-3411-F3AA3A01FD31}"/>
              </a:ext>
            </a:extLst>
          </p:cNvPr>
          <p:cNvCxnSpPr>
            <a:cxnSpLocks/>
          </p:cNvCxnSpPr>
          <p:nvPr/>
        </p:nvCxnSpPr>
        <p:spPr>
          <a:xfrm>
            <a:off x="3789128" y="1092897"/>
            <a:ext cx="0" cy="3729625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4176FD9-AE3C-16C7-D27A-FC35D46C1AD9}"/>
              </a:ext>
            </a:extLst>
          </p:cNvPr>
          <p:cNvCxnSpPr>
            <a:cxnSpLocks/>
          </p:cNvCxnSpPr>
          <p:nvPr/>
        </p:nvCxnSpPr>
        <p:spPr>
          <a:xfrm>
            <a:off x="2184235" y="1085068"/>
            <a:ext cx="0" cy="3729625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6896241-4111-A2C0-CF2E-BD1E8BEE97D7}"/>
              </a:ext>
            </a:extLst>
          </p:cNvPr>
          <p:cNvSpPr txBox="1"/>
          <p:nvPr/>
        </p:nvSpPr>
        <p:spPr>
          <a:xfrm>
            <a:off x="5290683" y="2239926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28F6C2-B70F-1585-9E58-9D3B1FC34D17}"/>
              </a:ext>
            </a:extLst>
          </p:cNvPr>
          <p:cNvSpPr txBox="1"/>
          <p:nvPr/>
        </p:nvSpPr>
        <p:spPr>
          <a:xfrm>
            <a:off x="3802864" y="2239926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CBE0B7-A739-D7FA-CAC7-564E03D53474}"/>
              </a:ext>
            </a:extLst>
          </p:cNvPr>
          <p:cNvSpPr txBox="1"/>
          <p:nvPr/>
        </p:nvSpPr>
        <p:spPr>
          <a:xfrm>
            <a:off x="2194834" y="2249320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F804EE-B2DC-81B0-8167-A276FD72B266}"/>
              </a:ext>
            </a:extLst>
          </p:cNvPr>
          <p:cNvSpPr txBox="1"/>
          <p:nvPr/>
        </p:nvSpPr>
        <p:spPr>
          <a:xfrm>
            <a:off x="768437" y="2249250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476A15B-1C6B-B0BB-1E18-9421B08DF5F2}"/>
              </a:ext>
            </a:extLst>
          </p:cNvPr>
          <p:cNvCxnSpPr>
            <a:cxnSpLocks/>
          </p:cNvCxnSpPr>
          <p:nvPr/>
        </p:nvCxnSpPr>
        <p:spPr>
          <a:xfrm>
            <a:off x="757837" y="1086634"/>
            <a:ext cx="0" cy="3729625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011622E-B6D5-DB27-5CFC-CD16AD56C8DA}"/>
              </a:ext>
            </a:extLst>
          </p:cNvPr>
          <p:cNvGrpSpPr/>
          <p:nvPr/>
        </p:nvGrpSpPr>
        <p:grpSpPr>
          <a:xfrm>
            <a:off x="751561" y="1375429"/>
            <a:ext cx="6125228" cy="1008095"/>
            <a:chOff x="1002082" y="1833905"/>
            <a:chExt cx="8166970" cy="1344127"/>
          </a:xfrm>
        </p:grpSpPr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619D4DAD-57CF-8CA1-F29D-2761217A862A}"/>
                </a:ext>
              </a:extLst>
            </p:cNvPr>
            <p:cNvSpPr/>
            <p:nvPr/>
          </p:nvSpPr>
          <p:spPr>
            <a:xfrm>
              <a:off x="7052153" y="1833905"/>
              <a:ext cx="2116899" cy="471288"/>
            </a:xfrm>
            <a:custGeom>
              <a:avLst/>
              <a:gdLst>
                <a:gd name="connsiteX0" fmla="*/ 0 w 2116899"/>
                <a:gd name="connsiteY0" fmla="*/ 95104 h 471288"/>
                <a:gd name="connsiteX1" fmla="*/ 713984 w 2116899"/>
                <a:gd name="connsiteY1" fmla="*/ 470884 h 471288"/>
                <a:gd name="connsiteX2" fmla="*/ 1277655 w 2116899"/>
                <a:gd name="connsiteY2" fmla="*/ 32474 h 471288"/>
                <a:gd name="connsiteX3" fmla="*/ 2104373 w 2116899"/>
                <a:gd name="connsiteY3" fmla="*/ 32474 h 471288"/>
                <a:gd name="connsiteX4" fmla="*/ 2116899 w 2116899"/>
                <a:gd name="connsiteY4" fmla="*/ 32474 h 471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6899" h="471288">
                  <a:moveTo>
                    <a:pt x="0" y="95104"/>
                  </a:moveTo>
                  <a:cubicBezTo>
                    <a:pt x="250521" y="288213"/>
                    <a:pt x="501042" y="481322"/>
                    <a:pt x="713984" y="470884"/>
                  </a:cubicBezTo>
                  <a:cubicBezTo>
                    <a:pt x="926926" y="460446"/>
                    <a:pt x="1045924" y="105542"/>
                    <a:pt x="1277655" y="32474"/>
                  </a:cubicBezTo>
                  <a:cubicBezTo>
                    <a:pt x="1509386" y="-40594"/>
                    <a:pt x="2104373" y="32474"/>
                    <a:pt x="2104373" y="32474"/>
                  </a:cubicBezTo>
                  <a:lnTo>
                    <a:pt x="2116899" y="32474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588C7BD-AA85-A850-D17A-486AB917343E}"/>
                </a:ext>
              </a:extLst>
            </p:cNvPr>
            <p:cNvSpPr/>
            <p:nvPr/>
          </p:nvSpPr>
          <p:spPr>
            <a:xfrm>
              <a:off x="5073041" y="1997466"/>
              <a:ext cx="1993162" cy="607948"/>
            </a:xfrm>
            <a:custGeom>
              <a:avLst/>
              <a:gdLst>
                <a:gd name="connsiteX0" fmla="*/ 0 w 1993162"/>
                <a:gd name="connsiteY0" fmla="*/ 607948 h 607948"/>
                <a:gd name="connsiteX1" fmla="*/ 864296 w 1993162"/>
                <a:gd name="connsiteY1" fmla="*/ 6699 h 607948"/>
                <a:gd name="connsiteX2" fmla="*/ 1265129 w 1993162"/>
                <a:gd name="connsiteY2" fmla="*/ 282271 h 607948"/>
                <a:gd name="connsiteX3" fmla="*/ 1878904 w 1993162"/>
                <a:gd name="connsiteY3" fmla="*/ 232167 h 607948"/>
                <a:gd name="connsiteX4" fmla="*/ 1991638 w 1993162"/>
                <a:gd name="connsiteY4" fmla="*/ 232167 h 60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3162" h="607948">
                  <a:moveTo>
                    <a:pt x="0" y="607948"/>
                  </a:moveTo>
                  <a:cubicBezTo>
                    <a:pt x="326720" y="334463"/>
                    <a:pt x="653441" y="60978"/>
                    <a:pt x="864296" y="6699"/>
                  </a:cubicBezTo>
                  <a:cubicBezTo>
                    <a:pt x="1075151" y="-47580"/>
                    <a:pt x="1096028" y="244693"/>
                    <a:pt x="1265129" y="282271"/>
                  </a:cubicBezTo>
                  <a:cubicBezTo>
                    <a:pt x="1434230" y="319849"/>
                    <a:pt x="1757819" y="240518"/>
                    <a:pt x="1878904" y="232167"/>
                  </a:cubicBezTo>
                  <a:cubicBezTo>
                    <a:pt x="1999989" y="223816"/>
                    <a:pt x="1995813" y="227991"/>
                    <a:pt x="1991638" y="23216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215B8EC-3631-E9A7-5581-E5F2D7337202}"/>
                </a:ext>
              </a:extLst>
            </p:cNvPr>
            <p:cNvSpPr/>
            <p:nvPr/>
          </p:nvSpPr>
          <p:spPr>
            <a:xfrm>
              <a:off x="2918564" y="1974009"/>
              <a:ext cx="2141951" cy="1204023"/>
            </a:xfrm>
            <a:custGeom>
              <a:avLst/>
              <a:gdLst>
                <a:gd name="connsiteX0" fmla="*/ 0 w 2141951"/>
                <a:gd name="connsiteY0" fmla="*/ 318254 h 1204023"/>
                <a:gd name="connsiteX1" fmla="*/ 713984 w 2141951"/>
                <a:gd name="connsiteY1" fmla="*/ 42681 h 1204023"/>
                <a:gd name="connsiteX2" fmla="*/ 1528176 w 2141951"/>
                <a:gd name="connsiteY2" fmla="*/ 1119920 h 1204023"/>
                <a:gd name="connsiteX3" fmla="*/ 2141951 w 2141951"/>
                <a:gd name="connsiteY3" fmla="*/ 1132446 h 1204023"/>
                <a:gd name="connsiteX4" fmla="*/ 2141951 w 2141951"/>
                <a:gd name="connsiteY4" fmla="*/ 1132446 h 120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1951" h="1204023">
                  <a:moveTo>
                    <a:pt x="0" y="318254"/>
                  </a:moveTo>
                  <a:cubicBezTo>
                    <a:pt x="229644" y="113662"/>
                    <a:pt x="459288" y="-90930"/>
                    <a:pt x="713984" y="42681"/>
                  </a:cubicBezTo>
                  <a:cubicBezTo>
                    <a:pt x="968680" y="176292"/>
                    <a:pt x="1290182" y="938293"/>
                    <a:pt x="1528176" y="1119920"/>
                  </a:cubicBezTo>
                  <a:cubicBezTo>
                    <a:pt x="1766170" y="1301547"/>
                    <a:pt x="2141951" y="1132446"/>
                    <a:pt x="2141951" y="1132446"/>
                  </a:cubicBezTo>
                  <a:lnTo>
                    <a:pt x="2141951" y="1132446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4A8224D2-E102-0F35-54A4-D17D0F00629C}"/>
                </a:ext>
              </a:extLst>
            </p:cNvPr>
            <p:cNvSpPr/>
            <p:nvPr/>
          </p:nvSpPr>
          <p:spPr>
            <a:xfrm>
              <a:off x="1002082" y="2173256"/>
              <a:ext cx="1916482" cy="868335"/>
            </a:xfrm>
            <a:custGeom>
              <a:avLst/>
              <a:gdLst>
                <a:gd name="connsiteX0" fmla="*/ 0 w 1916482"/>
                <a:gd name="connsiteY0" fmla="*/ 807939 h 868335"/>
                <a:gd name="connsiteX1" fmla="*/ 977030 w 1916482"/>
                <a:gd name="connsiteY1" fmla="*/ 795413 h 868335"/>
                <a:gd name="connsiteX2" fmla="*/ 1415441 w 1916482"/>
                <a:gd name="connsiteY2" fmla="*/ 81429 h 868335"/>
                <a:gd name="connsiteX3" fmla="*/ 1691014 w 1916482"/>
                <a:gd name="connsiteY3" fmla="*/ 31325 h 868335"/>
                <a:gd name="connsiteX4" fmla="*/ 1916482 w 1916482"/>
                <a:gd name="connsiteY4" fmla="*/ 219215 h 868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6482" h="868335">
                  <a:moveTo>
                    <a:pt x="0" y="807939"/>
                  </a:moveTo>
                  <a:cubicBezTo>
                    <a:pt x="370561" y="862218"/>
                    <a:pt x="741123" y="916498"/>
                    <a:pt x="977030" y="795413"/>
                  </a:cubicBezTo>
                  <a:cubicBezTo>
                    <a:pt x="1212937" y="674328"/>
                    <a:pt x="1296444" y="208777"/>
                    <a:pt x="1415441" y="81429"/>
                  </a:cubicBezTo>
                  <a:cubicBezTo>
                    <a:pt x="1534438" y="-45919"/>
                    <a:pt x="1607507" y="8361"/>
                    <a:pt x="1691014" y="31325"/>
                  </a:cubicBezTo>
                  <a:cubicBezTo>
                    <a:pt x="1774521" y="54289"/>
                    <a:pt x="1845501" y="136752"/>
                    <a:pt x="1916482" y="21921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BD9F505-6DFC-EF07-F366-CBEEEF3F64C3}"/>
              </a:ext>
            </a:extLst>
          </p:cNvPr>
          <p:cNvGrpSpPr/>
          <p:nvPr/>
        </p:nvGrpSpPr>
        <p:grpSpPr>
          <a:xfrm>
            <a:off x="0" y="829137"/>
            <a:ext cx="9004662" cy="1431782"/>
            <a:chOff x="0" y="1105515"/>
            <a:chExt cx="12006216" cy="190904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C1105C0-9662-BF5D-3BB6-84DDC4839BB6}"/>
                </a:ext>
              </a:extLst>
            </p:cNvPr>
            <p:cNvSpPr txBox="1"/>
            <p:nvPr/>
          </p:nvSpPr>
          <p:spPr>
            <a:xfrm>
              <a:off x="0" y="1105515"/>
              <a:ext cx="186010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rgbClr val="407AA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Postprocessing</a:t>
              </a: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FD41785E-6736-E5D6-802F-287B647C64F2}"/>
                </a:ext>
              </a:extLst>
            </p:cNvPr>
            <p:cNvSpPr/>
            <p:nvPr/>
          </p:nvSpPr>
          <p:spPr>
            <a:xfrm>
              <a:off x="9156526" y="2273626"/>
              <a:ext cx="2530258" cy="740932"/>
            </a:xfrm>
            <a:custGeom>
              <a:avLst/>
              <a:gdLst>
                <a:gd name="connsiteX0" fmla="*/ 0 w 2530258"/>
                <a:gd name="connsiteY0" fmla="*/ 444522 h 740932"/>
                <a:gd name="connsiteX1" fmla="*/ 801666 w 2530258"/>
                <a:gd name="connsiteY1" fmla="*/ 6111 h 740932"/>
                <a:gd name="connsiteX2" fmla="*/ 1803748 w 2530258"/>
                <a:gd name="connsiteY2" fmla="*/ 732621 h 740932"/>
                <a:gd name="connsiteX3" fmla="*/ 2530258 w 2530258"/>
                <a:gd name="connsiteY3" fmla="*/ 419470 h 740932"/>
                <a:gd name="connsiteX4" fmla="*/ 2530258 w 2530258"/>
                <a:gd name="connsiteY4" fmla="*/ 419470 h 7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0258" h="740932">
                  <a:moveTo>
                    <a:pt x="0" y="444522"/>
                  </a:moveTo>
                  <a:cubicBezTo>
                    <a:pt x="250520" y="201308"/>
                    <a:pt x="501041" y="-41906"/>
                    <a:pt x="801666" y="6111"/>
                  </a:cubicBezTo>
                  <a:cubicBezTo>
                    <a:pt x="1102291" y="54127"/>
                    <a:pt x="1515650" y="663728"/>
                    <a:pt x="1803748" y="732621"/>
                  </a:cubicBezTo>
                  <a:cubicBezTo>
                    <a:pt x="2091846" y="801514"/>
                    <a:pt x="2530258" y="419470"/>
                    <a:pt x="2530258" y="419470"/>
                  </a:cubicBezTo>
                  <a:lnTo>
                    <a:pt x="2530258" y="419470"/>
                  </a:ln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B7B8C39-B2C7-B91E-7800-A7594543D829}"/>
                </a:ext>
              </a:extLst>
            </p:cNvPr>
            <p:cNvSpPr txBox="1"/>
            <p:nvPr/>
          </p:nvSpPr>
          <p:spPr>
            <a:xfrm>
              <a:off x="9331881" y="2006840"/>
              <a:ext cx="2674335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Forecast (e.g., dynamical model)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6BAD160-8B51-61B6-25D6-E41717A5B295}"/>
              </a:ext>
            </a:extLst>
          </p:cNvPr>
          <p:cNvGrpSpPr/>
          <p:nvPr/>
        </p:nvGrpSpPr>
        <p:grpSpPr>
          <a:xfrm>
            <a:off x="6876789" y="1667401"/>
            <a:ext cx="1907088" cy="756386"/>
            <a:chOff x="9169052" y="2223200"/>
            <a:chExt cx="2542784" cy="1008515"/>
          </a:xfrm>
        </p:grpSpPr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99018356-CDF4-7944-D814-900003D093AD}"/>
                </a:ext>
              </a:extLst>
            </p:cNvPr>
            <p:cNvSpPr/>
            <p:nvPr/>
          </p:nvSpPr>
          <p:spPr>
            <a:xfrm>
              <a:off x="9169052" y="2223200"/>
              <a:ext cx="2542784" cy="1008515"/>
            </a:xfrm>
            <a:custGeom>
              <a:avLst/>
              <a:gdLst>
                <a:gd name="connsiteX0" fmla="*/ 0 w 2542784"/>
                <a:gd name="connsiteY0" fmla="*/ 1008515 h 1008515"/>
                <a:gd name="connsiteX1" fmla="*/ 551145 w 2542784"/>
                <a:gd name="connsiteY1" fmla="*/ 56536 h 1008515"/>
                <a:gd name="connsiteX2" fmla="*/ 1152395 w 2542784"/>
                <a:gd name="connsiteY2" fmla="*/ 194323 h 1008515"/>
                <a:gd name="connsiteX3" fmla="*/ 1728592 w 2542784"/>
                <a:gd name="connsiteY3" fmla="*/ 895780 h 1008515"/>
                <a:gd name="connsiteX4" fmla="*/ 2542784 w 2542784"/>
                <a:gd name="connsiteY4" fmla="*/ 494947 h 100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2784" h="1008515">
                  <a:moveTo>
                    <a:pt x="0" y="1008515"/>
                  </a:moveTo>
                  <a:cubicBezTo>
                    <a:pt x="179539" y="600375"/>
                    <a:pt x="359079" y="192235"/>
                    <a:pt x="551145" y="56536"/>
                  </a:cubicBezTo>
                  <a:cubicBezTo>
                    <a:pt x="743211" y="-79163"/>
                    <a:pt x="956154" y="54449"/>
                    <a:pt x="1152395" y="194323"/>
                  </a:cubicBezTo>
                  <a:cubicBezTo>
                    <a:pt x="1348636" y="334197"/>
                    <a:pt x="1496861" y="845676"/>
                    <a:pt x="1728592" y="895780"/>
                  </a:cubicBezTo>
                  <a:cubicBezTo>
                    <a:pt x="1960323" y="945884"/>
                    <a:pt x="2251553" y="720415"/>
                    <a:pt x="2542784" y="494947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8EC9D2E-1E10-901F-AE12-7E447B65AC53}"/>
                </a:ext>
              </a:extLst>
            </p:cNvPr>
            <p:cNvSpPr txBox="1"/>
            <p:nvPr/>
          </p:nvSpPr>
          <p:spPr>
            <a:xfrm>
              <a:off x="9424796" y="2490203"/>
              <a:ext cx="220458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92D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ML correction of forecast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6D968C9-5451-2A65-DE91-1561F13DF26E}"/>
              </a:ext>
            </a:extLst>
          </p:cNvPr>
          <p:cNvSpPr txBox="1"/>
          <p:nvPr/>
        </p:nvSpPr>
        <p:spPr>
          <a:xfrm>
            <a:off x="1567" y="2484134"/>
            <a:ext cx="13950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407A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Driven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EA7802B-FD82-DEF7-F424-7B64E975339E}"/>
              </a:ext>
            </a:extLst>
          </p:cNvPr>
          <p:cNvSpPr txBox="1"/>
          <p:nvPr/>
        </p:nvSpPr>
        <p:spPr>
          <a:xfrm>
            <a:off x="5292249" y="4289493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AC216F3-5EA4-37B4-BBFA-66477528C1C8}"/>
              </a:ext>
            </a:extLst>
          </p:cNvPr>
          <p:cNvSpPr txBox="1"/>
          <p:nvPr/>
        </p:nvSpPr>
        <p:spPr>
          <a:xfrm>
            <a:off x="3804430" y="4289493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D6AFF54-CC17-4104-E4B3-CE6ED25DDE6E}"/>
              </a:ext>
            </a:extLst>
          </p:cNvPr>
          <p:cNvSpPr txBox="1"/>
          <p:nvPr/>
        </p:nvSpPr>
        <p:spPr>
          <a:xfrm>
            <a:off x="2196400" y="4298887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AEBE599-2461-EBC3-F80D-E1FAEB59A820}"/>
              </a:ext>
            </a:extLst>
          </p:cNvPr>
          <p:cNvSpPr txBox="1"/>
          <p:nvPr/>
        </p:nvSpPr>
        <p:spPr>
          <a:xfrm>
            <a:off x="770003" y="4298817"/>
            <a:ext cx="5393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Day - 4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624491C-F536-A9D3-8793-466D67C73E89}"/>
              </a:ext>
            </a:extLst>
          </p:cNvPr>
          <p:cNvCxnSpPr/>
          <p:nvPr/>
        </p:nvCxnSpPr>
        <p:spPr>
          <a:xfrm>
            <a:off x="339769" y="4520326"/>
            <a:ext cx="8351729" cy="0"/>
          </a:xfrm>
          <a:prstGeom prst="line">
            <a:avLst/>
          </a:prstGeom>
          <a:ln>
            <a:solidFill>
              <a:schemeClr val="bg2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FD1BD10-6DE6-71A6-761B-E03CF941E358}"/>
              </a:ext>
            </a:extLst>
          </p:cNvPr>
          <p:cNvGrpSpPr/>
          <p:nvPr/>
        </p:nvGrpSpPr>
        <p:grpSpPr>
          <a:xfrm>
            <a:off x="760957" y="1339093"/>
            <a:ext cx="6412550" cy="931697"/>
            <a:chOff x="1014608" y="1772932"/>
            <a:chExt cx="8550067" cy="1242262"/>
          </a:xfrm>
        </p:grpSpPr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172DD6DB-89D2-DE08-33E6-169D0C272594}"/>
                </a:ext>
              </a:extLst>
            </p:cNvPr>
            <p:cNvSpPr/>
            <p:nvPr/>
          </p:nvSpPr>
          <p:spPr>
            <a:xfrm>
              <a:off x="7064679" y="1865100"/>
              <a:ext cx="2091847" cy="1069553"/>
            </a:xfrm>
            <a:custGeom>
              <a:avLst/>
              <a:gdLst>
                <a:gd name="connsiteX0" fmla="*/ 0 w 2091847"/>
                <a:gd name="connsiteY0" fmla="*/ 827996 h 1069553"/>
                <a:gd name="connsiteX1" fmla="*/ 475989 w 2091847"/>
                <a:gd name="connsiteY1" fmla="*/ 1065990 h 1069553"/>
                <a:gd name="connsiteX2" fmla="*/ 964505 w 2091847"/>
                <a:gd name="connsiteY2" fmla="*/ 665158 h 1069553"/>
                <a:gd name="connsiteX3" fmla="*/ 1553228 w 2091847"/>
                <a:gd name="connsiteY3" fmla="*/ 38856 h 1069553"/>
                <a:gd name="connsiteX4" fmla="*/ 2091847 w 2091847"/>
                <a:gd name="connsiteY4" fmla="*/ 63908 h 1069553"/>
                <a:gd name="connsiteX5" fmla="*/ 2091847 w 2091847"/>
                <a:gd name="connsiteY5" fmla="*/ 63908 h 106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847" h="1069553">
                  <a:moveTo>
                    <a:pt x="0" y="827996"/>
                  </a:moveTo>
                  <a:cubicBezTo>
                    <a:pt x="157619" y="960563"/>
                    <a:pt x="315238" y="1093130"/>
                    <a:pt x="475989" y="1065990"/>
                  </a:cubicBezTo>
                  <a:cubicBezTo>
                    <a:pt x="636740" y="1038850"/>
                    <a:pt x="784965" y="836347"/>
                    <a:pt x="964505" y="665158"/>
                  </a:cubicBezTo>
                  <a:cubicBezTo>
                    <a:pt x="1144045" y="493969"/>
                    <a:pt x="1365338" y="139064"/>
                    <a:pt x="1553228" y="38856"/>
                  </a:cubicBezTo>
                  <a:cubicBezTo>
                    <a:pt x="1741118" y="-61352"/>
                    <a:pt x="2091847" y="63908"/>
                    <a:pt x="2091847" y="63908"/>
                  </a:cubicBezTo>
                  <a:lnTo>
                    <a:pt x="2091847" y="6390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185D6EA9-1C03-35E4-ACDF-0154FF92E243}"/>
                </a:ext>
              </a:extLst>
            </p:cNvPr>
            <p:cNvGrpSpPr/>
            <p:nvPr/>
          </p:nvGrpSpPr>
          <p:grpSpPr>
            <a:xfrm>
              <a:off x="1014608" y="1772932"/>
              <a:ext cx="8550067" cy="1242262"/>
              <a:chOff x="1014608" y="1823036"/>
              <a:chExt cx="8550067" cy="1242262"/>
            </a:xfrm>
          </p:grpSpPr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B280721F-747D-396A-393C-30D3CE02C964}"/>
                  </a:ext>
                </a:extLst>
              </p:cNvPr>
              <p:cNvSpPr/>
              <p:nvPr/>
            </p:nvSpPr>
            <p:spPr>
              <a:xfrm>
                <a:off x="5060515" y="2229610"/>
                <a:ext cx="2004164" cy="163944"/>
              </a:xfrm>
              <a:custGeom>
                <a:avLst/>
                <a:gdLst>
                  <a:gd name="connsiteX0" fmla="*/ 0 w 2004164"/>
                  <a:gd name="connsiteY0" fmla="*/ 87705 h 163944"/>
                  <a:gd name="connsiteX1" fmla="*/ 789140 w 2004164"/>
                  <a:gd name="connsiteY1" fmla="*/ 150335 h 163944"/>
                  <a:gd name="connsiteX2" fmla="*/ 1202499 w 2004164"/>
                  <a:gd name="connsiteY2" fmla="*/ 23 h 163944"/>
                  <a:gd name="connsiteX3" fmla="*/ 1427967 w 2004164"/>
                  <a:gd name="connsiteY3" fmla="*/ 162861 h 163944"/>
                  <a:gd name="connsiteX4" fmla="*/ 2004164 w 2004164"/>
                  <a:gd name="connsiteY4" fmla="*/ 75179 h 163944"/>
                  <a:gd name="connsiteX5" fmla="*/ 2004164 w 2004164"/>
                  <a:gd name="connsiteY5" fmla="*/ 75179 h 163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4164" h="163944">
                    <a:moveTo>
                      <a:pt x="0" y="87705"/>
                    </a:moveTo>
                    <a:cubicBezTo>
                      <a:pt x="294362" y="126327"/>
                      <a:pt x="588724" y="164949"/>
                      <a:pt x="789140" y="150335"/>
                    </a:cubicBezTo>
                    <a:cubicBezTo>
                      <a:pt x="989557" y="135721"/>
                      <a:pt x="1096028" y="-2065"/>
                      <a:pt x="1202499" y="23"/>
                    </a:cubicBezTo>
                    <a:cubicBezTo>
                      <a:pt x="1308970" y="2111"/>
                      <a:pt x="1294356" y="150335"/>
                      <a:pt x="1427967" y="162861"/>
                    </a:cubicBezTo>
                    <a:cubicBezTo>
                      <a:pt x="1561578" y="175387"/>
                      <a:pt x="2004164" y="75179"/>
                      <a:pt x="2004164" y="75179"/>
                    </a:cubicBezTo>
                    <a:lnTo>
                      <a:pt x="2004164" y="75179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E5D0AC69-5356-279D-5D37-554FECB5F313}"/>
                  </a:ext>
                </a:extLst>
              </p:cNvPr>
              <p:cNvSpPr/>
              <p:nvPr/>
            </p:nvSpPr>
            <p:spPr>
              <a:xfrm>
                <a:off x="2918564" y="1823036"/>
                <a:ext cx="2129425" cy="1242262"/>
              </a:xfrm>
              <a:custGeom>
                <a:avLst/>
                <a:gdLst>
                  <a:gd name="connsiteX0" fmla="*/ 0 w 2129425"/>
                  <a:gd name="connsiteY0" fmla="*/ 406597 h 1242262"/>
                  <a:gd name="connsiteX1" fmla="*/ 513568 w 2129425"/>
                  <a:gd name="connsiteY1" fmla="*/ 30816 h 1242262"/>
                  <a:gd name="connsiteX2" fmla="*/ 914400 w 2129425"/>
                  <a:gd name="connsiteY2" fmla="*/ 118499 h 1242262"/>
                  <a:gd name="connsiteX3" fmla="*/ 1340285 w 2129425"/>
                  <a:gd name="connsiteY3" fmla="*/ 882586 h 1242262"/>
                  <a:gd name="connsiteX4" fmla="*/ 1853852 w 2129425"/>
                  <a:gd name="connsiteY4" fmla="*/ 1233315 h 1242262"/>
                  <a:gd name="connsiteX5" fmla="*/ 2129425 w 2129425"/>
                  <a:gd name="connsiteY5" fmla="*/ 1145633 h 1242262"/>
                  <a:gd name="connsiteX6" fmla="*/ 2129425 w 2129425"/>
                  <a:gd name="connsiteY6" fmla="*/ 1145633 h 1242262"/>
                  <a:gd name="connsiteX7" fmla="*/ 2129425 w 2129425"/>
                  <a:gd name="connsiteY7" fmla="*/ 1145633 h 1242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29425" h="1242262">
                    <a:moveTo>
                      <a:pt x="0" y="406597"/>
                    </a:moveTo>
                    <a:cubicBezTo>
                      <a:pt x="180584" y="242714"/>
                      <a:pt x="361168" y="78832"/>
                      <a:pt x="513568" y="30816"/>
                    </a:cubicBezTo>
                    <a:cubicBezTo>
                      <a:pt x="665968" y="-17200"/>
                      <a:pt x="776614" y="-23463"/>
                      <a:pt x="914400" y="118499"/>
                    </a:cubicBezTo>
                    <a:cubicBezTo>
                      <a:pt x="1052186" y="260461"/>
                      <a:pt x="1183710" y="696783"/>
                      <a:pt x="1340285" y="882586"/>
                    </a:cubicBezTo>
                    <a:cubicBezTo>
                      <a:pt x="1496860" y="1068389"/>
                      <a:pt x="1722329" y="1189474"/>
                      <a:pt x="1853852" y="1233315"/>
                    </a:cubicBezTo>
                    <a:cubicBezTo>
                      <a:pt x="1985375" y="1277156"/>
                      <a:pt x="2129425" y="1145633"/>
                      <a:pt x="2129425" y="1145633"/>
                    </a:cubicBezTo>
                    <a:lnTo>
                      <a:pt x="2129425" y="1145633"/>
                    </a:lnTo>
                    <a:lnTo>
                      <a:pt x="2129425" y="1145633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187A4F18-B240-CFB2-30BF-E8EB31BAA0E5}"/>
                  </a:ext>
                </a:extLst>
              </p:cNvPr>
              <p:cNvSpPr/>
              <p:nvPr/>
            </p:nvSpPr>
            <p:spPr>
              <a:xfrm>
                <a:off x="1014608" y="1928780"/>
                <a:ext cx="1903956" cy="822157"/>
              </a:xfrm>
              <a:custGeom>
                <a:avLst/>
                <a:gdLst>
                  <a:gd name="connsiteX0" fmla="*/ 0 w 1903956"/>
                  <a:gd name="connsiteY0" fmla="*/ 664108 h 822157"/>
                  <a:gd name="connsiteX1" fmla="*/ 651354 w 1903956"/>
                  <a:gd name="connsiteY1" fmla="*/ 814420 h 822157"/>
                  <a:gd name="connsiteX2" fmla="*/ 1202499 w 1903956"/>
                  <a:gd name="connsiteY2" fmla="*/ 451166 h 822157"/>
                  <a:gd name="connsiteX3" fmla="*/ 1390389 w 1903956"/>
                  <a:gd name="connsiteY3" fmla="*/ 75385 h 822157"/>
                  <a:gd name="connsiteX4" fmla="*/ 1741118 w 1903956"/>
                  <a:gd name="connsiteY4" fmla="*/ 229 h 822157"/>
                  <a:gd name="connsiteX5" fmla="*/ 1903956 w 1903956"/>
                  <a:gd name="connsiteY5" fmla="*/ 50333 h 822157"/>
                  <a:gd name="connsiteX6" fmla="*/ 1903956 w 1903956"/>
                  <a:gd name="connsiteY6" fmla="*/ 50333 h 82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3956" h="822157">
                    <a:moveTo>
                      <a:pt x="0" y="664108"/>
                    </a:moveTo>
                    <a:cubicBezTo>
                      <a:pt x="225469" y="757009"/>
                      <a:pt x="450938" y="849910"/>
                      <a:pt x="651354" y="814420"/>
                    </a:cubicBezTo>
                    <a:cubicBezTo>
                      <a:pt x="851770" y="778930"/>
                      <a:pt x="1079327" y="574338"/>
                      <a:pt x="1202499" y="451166"/>
                    </a:cubicBezTo>
                    <a:cubicBezTo>
                      <a:pt x="1325671" y="327994"/>
                      <a:pt x="1300619" y="150541"/>
                      <a:pt x="1390389" y="75385"/>
                    </a:cubicBezTo>
                    <a:cubicBezTo>
                      <a:pt x="1480159" y="229"/>
                      <a:pt x="1655524" y="4404"/>
                      <a:pt x="1741118" y="229"/>
                    </a:cubicBezTo>
                    <a:cubicBezTo>
                      <a:pt x="1826713" y="-3946"/>
                      <a:pt x="1903956" y="50333"/>
                      <a:pt x="1903956" y="50333"/>
                    </a:cubicBezTo>
                    <a:lnTo>
                      <a:pt x="1903956" y="50333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64DDEB6-F291-2767-15D9-E89B45A7B338}"/>
                  </a:ext>
                </a:extLst>
              </p:cNvPr>
              <p:cNvSpPr txBox="1"/>
              <p:nvPr/>
            </p:nvSpPr>
            <p:spPr>
              <a:xfrm>
                <a:off x="7360094" y="2605025"/>
                <a:ext cx="220458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Observations</a:t>
                </a: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C0CFB7E-CE1E-8B27-9850-8825F1B2FB23}"/>
              </a:ext>
            </a:extLst>
          </p:cNvPr>
          <p:cNvGrpSpPr/>
          <p:nvPr/>
        </p:nvGrpSpPr>
        <p:grpSpPr>
          <a:xfrm>
            <a:off x="753128" y="3298080"/>
            <a:ext cx="6252049" cy="1059855"/>
            <a:chOff x="1004170" y="4397440"/>
            <a:chExt cx="8336065" cy="1413140"/>
          </a:xfrm>
        </p:grpSpPr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C484B27-10EC-67B3-C65C-7B112BF8C8E0}"/>
                </a:ext>
              </a:extLst>
            </p:cNvPr>
            <p:cNvSpPr/>
            <p:nvPr/>
          </p:nvSpPr>
          <p:spPr>
            <a:xfrm>
              <a:off x="7054241" y="4397440"/>
              <a:ext cx="2091847" cy="1069553"/>
            </a:xfrm>
            <a:custGeom>
              <a:avLst/>
              <a:gdLst>
                <a:gd name="connsiteX0" fmla="*/ 0 w 2091847"/>
                <a:gd name="connsiteY0" fmla="*/ 827996 h 1069553"/>
                <a:gd name="connsiteX1" fmla="*/ 475989 w 2091847"/>
                <a:gd name="connsiteY1" fmla="*/ 1065990 h 1069553"/>
                <a:gd name="connsiteX2" fmla="*/ 964505 w 2091847"/>
                <a:gd name="connsiteY2" fmla="*/ 665158 h 1069553"/>
                <a:gd name="connsiteX3" fmla="*/ 1553228 w 2091847"/>
                <a:gd name="connsiteY3" fmla="*/ 38856 h 1069553"/>
                <a:gd name="connsiteX4" fmla="*/ 2091847 w 2091847"/>
                <a:gd name="connsiteY4" fmla="*/ 63908 h 1069553"/>
                <a:gd name="connsiteX5" fmla="*/ 2091847 w 2091847"/>
                <a:gd name="connsiteY5" fmla="*/ 63908 h 106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847" h="1069553">
                  <a:moveTo>
                    <a:pt x="0" y="827996"/>
                  </a:moveTo>
                  <a:cubicBezTo>
                    <a:pt x="157619" y="960563"/>
                    <a:pt x="315238" y="1093130"/>
                    <a:pt x="475989" y="1065990"/>
                  </a:cubicBezTo>
                  <a:cubicBezTo>
                    <a:pt x="636740" y="1038850"/>
                    <a:pt x="784965" y="836347"/>
                    <a:pt x="964505" y="665158"/>
                  </a:cubicBezTo>
                  <a:cubicBezTo>
                    <a:pt x="1144045" y="493969"/>
                    <a:pt x="1365338" y="139064"/>
                    <a:pt x="1553228" y="38856"/>
                  </a:cubicBezTo>
                  <a:cubicBezTo>
                    <a:pt x="1741118" y="-61352"/>
                    <a:pt x="2091847" y="63908"/>
                    <a:pt x="2091847" y="63908"/>
                  </a:cubicBezTo>
                  <a:lnTo>
                    <a:pt x="2091847" y="6390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06F54862-B681-80B9-4F66-E88EA37139B2}"/>
                </a:ext>
              </a:extLst>
            </p:cNvPr>
            <p:cNvSpPr/>
            <p:nvPr/>
          </p:nvSpPr>
          <p:spPr>
            <a:xfrm>
              <a:off x="5050077" y="4761950"/>
              <a:ext cx="2004164" cy="163944"/>
            </a:xfrm>
            <a:custGeom>
              <a:avLst/>
              <a:gdLst>
                <a:gd name="connsiteX0" fmla="*/ 0 w 2004164"/>
                <a:gd name="connsiteY0" fmla="*/ 87705 h 163944"/>
                <a:gd name="connsiteX1" fmla="*/ 789140 w 2004164"/>
                <a:gd name="connsiteY1" fmla="*/ 150335 h 163944"/>
                <a:gd name="connsiteX2" fmla="*/ 1202499 w 2004164"/>
                <a:gd name="connsiteY2" fmla="*/ 23 h 163944"/>
                <a:gd name="connsiteX3" fmla="*/ 1427967 w 2004164"/>
                <a:gd name="connsiteY3" fmla="*/ 162861 h 163944"/>
                <a:gd name="connsiteX4" fmla="*/ 2004164 w 2004164"/>
                <a:gd name="connsiteY4" fmla="*/ 75179 h 163944"/>
                <a:gd name="connsiteX5" fmla="*/ 2004164 w 2004164"/>
                <a:gd name="connsiteY5" fmla="*/ 75179 h 163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4164" h="163944">
                  <a:moveTo>
                    <a:pt x="0" y="87705"/>
                  </a:moveTo>
                  <a:cubicBezTo>
                    <a:pt x="294362" y="126327"/>
                    <a:pt x="588724" y="164949"/>
                    <a:pt x="789140" y="150335"/>
                  </a:cubicBezTo>
                  <a:cubicBezTo>
                    <a:pt x="989557" y="135721"/>
                    <a:pt x="1096028" y="-2065"/>
                    <a:pt x="1202499" y="23"/>
                  </a:cubicBezTo>
                  <a:cubicBezTo>
                    <a:pt x="1308970" y="2111"/>
                    <a:pt x="1294356" y="150335"/>
                    <a:pt x="1427967" y="162861"/>
                  </a:cubicBezTo>
                  <a:cubicBezTo>
                    <a:pt x="1561578" y="175387"/>
                    <a:pt x="2004164" y="75179"/>
                    <a:pt x="2004164" y="75179"/>
                  </a:cubicBezTo>
                  <a:lnTo>
                    <a:pt x="2004164" y="75179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DC7D80B0-5668-1644-80A0-19F30FD16658}"/>
                </a:ext>
              </a:extLst>
            </p:cNvPr>
            <p:cNvSpPr/>
            <p:nvPr/>
          </p:nvSpPr>
          <p:spPr>
            <a:xfrm>
              <a:off x="2908126" y="4568318"/>
              <a:ext cx="2129425" cy="1242262"/>
            </a:xfrm>
            <a:custGeom>
              <a:avLst/>
              <a:gdLst>
                <a:gd name="connsiteX0" fmla="*/ 0 w 2129425"/>
                <a:gd name="connsiteY0" fmla="*/ 406597 h 1242262"/>
                <a:gd name="connsiteX1" fmla="*/ 513568 w 2129425"/>
                <a:gd name="connsiteY1" fmla="*/ 30816 h 1242262"/>
                <a:gd name="connsiteX2" fmla="*/ 914400 w 2129425"/>
                <a:gd name="connsiteY2" fmla="*/ 118499 h 1242262"/>
                <a:gd name="connsiteX3" fmla="*/ 1340285 w 2129425"/>
                <a:gd name="connsiteY3" fmla="*/ 882586 h 1242262"/>
                <a:gd name="connsiteX4" fmla="*/ 1853852 w 2129425"/>
                <a:gd name="connsiteY4" fmla="*/ 1233315 h 1242262"/>
                <a:gd name="connsiteX5" fmla="*/ 2129425 w 2129425"/>
                <a:gd name="connsiteY5" fmla="*/ 1145633 h 1242262"/>
                <a:gd name="connsiteX6" fmla="*/ 2129425 w 2129425"/>
                <a:gd name="connsiteY6" fmla="*/ 1145633 h 1242262"/>
                <a:gd name="connsiteX7" fmla="*/ 2129425 w 2129425"/>
                <a:gd name="connsiteY7" fmla="*/ 1145633 h 124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29425" h="1242262">
                  <a:moveTo>
                    <a:pt x="0" y="406597"/>
                  </a:moveTo>
                  <a:cubicBezTo>
                    <a:pt x="180584" y="242714"/>
                    <a:pt x="361168" y="78832"/>
                    <a:pt x="513568" y="30816"/>
                  </a:cubicBezTo>
                  <a:cubicBezTo>
                    <a:pt x="665968" y="-17200"/>
                    <a:pt x="776614" y="-23463"/>
                    <a:pt x="914400" y="118499"/>
                  </a:cubicBezTo>
                  <a:cubicBezTo>
                    <a:pt x="1052186" y="260461"/>
                    <a:pt x="1183710" y="696783"/>
                    <a:pt x="1340285" y="882586"/>
                  </a:cubicBezTo>
                  <a:cubicBezTo>
                    <a:pt x="1496860" y="1068389"/>
                    <a:pt x="1722329" y="1189474"/>
                    <a:pt x="1853852" y="1233315"/>
                  </a:cubicBezTo>
                  <a:cubicBezTo>
                    <a:pt x="1985375" y="1277156"/>
                    <a:pt x="2129425" y="1145633"/>
                    <a:pt x="2129425" y="1145633"/>
                  </a:cubicBezTo>
                  <a:lnTo>
                    <a:pt x="2129425" y="1145633"/>
                  </a:lnTo>
                  <a:lnTo>
                    <a:pt x="2129425" y="1145633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14D5102F-F966-ACC0-B831-42C5C21EACD0}"/>
                </a:ext>
              </a:extLst>
            </p:cNvPr>
            <p:cNvSpPr/>
            <p:nvPr/>
          </p:nvSpPr>
          <p:spPr>
            <a:xfrm>
              <a:off x="1004170" y="4674062"/>
              <a:ext cx="1903956" cy="822157"/>
            </a:xfrm>
            <a:custGeom>
              <a:avLst/>
              <a:gdLst>
                <a:gd name="connsiteX0" fmla="*/ 0 w 1903956"/>
                <a:gd name="connsiteY0" fmla="*/ 664108 h 822157"/>
                <a:gd name="connsiteX1" fmla="*/ 651354 w 1903956"/>
                <a:gd name="connsiteY1" fmla="*/ 814420 h 822157"/>
                <a:gd name="connsiteX2" fmla="*/ 1202499 w 1903956"/>
                <a:gd name="connsiteY2" fmla="*/ 451166 h 822157"/>
                <a:gd name="connsiteX3" fmla="*/ 1390389 w 1903956"/>
                <a:gd name="connsiteY3" fmla="*/ 75385 h 822157"/>
                <a:gd name="connsiteX4" fmla="*/ 1741118 w 1903956"/>
                <a:gd name="connsiteY4" fmla="*/ 229 h 822157"/>
                <a:gd name="connsiteX5" fmla="*/ 1903956 w 1903956"/>
                <a:gd name="connsiteY5" fmla="*/ 50333 h 822157"/>
                <a:gd name="connsiteX6" fmla="*/ 1903956 w 1903956"/>
                <a:gd name="connsiteY6" fmla="*/ 50333 h 82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3956" h="822157">
                  <a:moveTo>
                    <a:pt x="0" y="664108"/>
                  </a:moveTo>
                  <a:cubicBezTo>
                    <a:pt x="225469" y="757009"/>
                    <a:pt x="450938" y="849910"/>
                    <a:pt x="651354" y="814420"/>
                  </a:cubicBezTo>
                  <a:cubicBezTo>
                    <a:pt x="851770" y="778930"/>
                    <a:pt x="1079327" y="574338"/>
                    <a:pt x="1202499" y="451166"/>
                  </a:cubicBezTo>
                  <a:cubicBezTo>
                    <a:pt x="1325671" y="327994"/>
                    <a:pt x="1300619" y="150541"/>
                    <a:pt x="1390389" y="75385"/>
                  </a:cubicBezTo>
                  <a:cubicBezTo>
                    <a:pt x="1480159" y="229"/>
                    <a:pt x="1655524" y="4404"/>
                    <a:pt x="1741118" y="229"/>
                  </a:cubicBezTo>
                  <a:cubicBezTo>
                    <a:pt x="1826713" y="-3946"/>
                    <a:pt x="1903956" y="50333"/>
                    <a:pt x="1903956" y="50333"/>
                  </a:cubicBezTo>
                  <a:lnTo>
                    <a:pt x="1903956" y="50333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62C585F-9BEF-8F01-53D3-128202387CC4}"/>
                </a:ext>
              </a:extLst>
            </p:cNvPr>
            <p:cNvSpPr txBox="1"/>
            <p:nvPr/>
          </p:nvSpPr>
          <p:spPr>
            <a:xfrm>
              <a:off x="7413839" y="5010465"/>
              <a:ext cx="192639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Observations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126D44-BCF9-982F-DE67-788A0CD42E8E}"/>
              </a:ext>
            </a:extLst>
          </p:cNvPr>
          <p:cNvGrpSpPr/>
          <p:nvPr/>
        </p:nvGrpSpPr>
        <p:grpSpPr>
          <a:xfrm>
            <a:off x="770350" y="3194551"/>
            <a:ext cx="6106439" cy="943934"/>
            <a:chOff x="1027134" y="4259401"/>
            <a:chExt cx="8141918" cy="1258578"/>
          </a:xfrm>
        </p:grpSpPr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116BF7C-FE37-03A3-5D63-C4AE017C9C68}"/>
                </a:ext>
              </a:extLst>
            </p:cNvPr>
            <p:cNvSpPr/>
            <p:nvPr/>
          </p:nvSpPr>
          <p:spPr>
            <a:xfrm>
              <a:off x="1027134" y="4914791"/>
              <a:ext cx="1876805" cy="572693"/>
            </a:xfrm>
            <a:custGeom>
              <a:avLst/>
              <a:gdLst>
                <a:gd name="connsiteX0" fmla="*/ 0 w 1928794"/>
                <a:gd name="connsiteY0" fmla="*/ 133198 h 572693"/>
                <a:gd name="connsiteX1" fmla="*/ 1102291 w 1928794"/>
                <a:gd name="connsiteY1" fmla="*/ 571609 h 572693"/>
                <a:gd name="connsiteX2" fmla="*/ 1503124 w 1928794"/>
                <a:gd name="connsiteY2" fmla="*/ 20464 h 572693"/>
                <a:gd name="connsiteX3" fmla="*/ 1891430 w 1928794"/>
                <a:gd name="connsiteY3" fmla="*/ 120672 h 572693"/>
                <a:gd name="connsiteX4" fmla="*/ 1891430 w 1928794"/>
                <a:gd name="connsiteY4" fmla="*/ 145724 h 57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794" h="572693">
                  <a:moveTo>
                    <a:pt x="0" y="133198"/>
                  </a:moveTo>
                  <a:cubicBezTo>
                    <a:pt x="425885" y="361798"/>
                    <a:pt x="851770" y="590398"/>
                    <a:pt x="1102291" y="571609"/>
                  </a:cubicBezTo>
                  <a:cubicBezTo>
                    <a:pt x="1352812" y="552820"/>
                    <a:pt x="1371601" y="95620"/>
                    <a:pt x="1503124" y="20464"/>
                  </a:cubicBezTo>
                  <a:cubicBezTo>
                    <a:pt x="1634647" y="-54692"/>
                    <a:pt x="1826712" y="99795"/>
                    <a:pt x="1891430" y="120672"/>
                  </a:cubicBezTo>
                  <a:cubicBezTo>
                    <a:pt x="1956148" y="141549"/>
                    <a:pt x="1923789" y="143636"/>
                    <a:pt x="1891430" y="145724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619C3812-E967-5114-6931-2BBDFC3F03F9}"/>
                </a:ext>
              </a:extLst>
            </p:cNvPr>
            <p:cNvSpPr/>
            <p:nvPr/>
          </p:nvSpPr>
          <p:spPr>
            <a:xfrm>
              <a:off x="2918564" y="4377457"/>
              <a:ext cx="2141951" cy="1140522"/>
            </a:xfrm>
            <a:custGeom>
              <a:avLst/>
              <a:gdLst>
                <a:gd name="connsiteX0" fmla="*/ 0 w 2141951"/>
                <a:gd name="connsiteY0" fmla="*/ 783266 h 1140522"/>
                <a:gd name="connsiteX1" fmla="*/ 538620 w 2141951"/>
                <a:gd name="connsiteY1" fmla="*/ 6653 h 1140522"/>
                <a:gd name="connsiteX2" fmla="*/ 1327759 w 2141951"/>
                <a:gd name="connsiteY2" fmla="*/ 445064 h 1140522"/>
                <a:gd name="connsiteX3" fmla="*/ 1628384 w 2141951"/>
                <a:gd name="connsiteY3" fmla="*/ 1083891 h 1140522"/>
                <a:gd name="connsiteX4" fmla="*/ 2141951 w 2141951"/>
                <a:gd name="connsiteY4" fmla="*/ 1108943 h 1140522"/>
                <a:gd name="connsiteX5" fmla="*/ 2141951 w 2141951"/>
                <a:gd name="connsiteY5" fmla="*/ 1108943 h 114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1951" h="1140522">
                  <a:moveTo>
                    <a:pt x="0" y="783266"/>
                  </a:moveTo>
                  <a:cubicBezTo>
                    <a:pt x="158663" y="423143"/>
                    <a:pt x="317327" y="63020"/>
                    <a:pt x="538620" y="6653"/>
                  </a:cubicBezTo>
                  <a:cubicBezTo>
                    <a:pt x="759913" y="-49714"/>
                    <a:pt x="1146132" y="265524"/>
                    <a:pt x="1327759" y="445064"/>
                  </a:cubicBezTo>
                  <a:cubicBezTo>
                    <a:pt x="1509386" y="624604"/>
                    <a:pt x="1492685" y="973245"/>
                    <a:pt x="1628384" y="1083891"/>
                  </a:cubicBezTo>
                  <a:cubicBezTo>
                    <a:pt x="1764083" y="1194538"/>
                    <a:pt x="2141951" y="1108943"/>
                    <a:pt x="2141951" y="1108943"/>
                  </a:cubicBezTo>
                  <a:lnTo>
                    <a:pt x="2141951" y="1108943"/>
                  </a:ln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4BEE5FD-C732-EC08-1BE8-5AA6B7B12646}"/>
                </a:ext>
              </a:extLst>
            </p:cNvPr>
            <p:cNvSpPr/>
            <p:nvPr/>
          </p:nvSpPr>
          <p:spPr>
            <a:xfrm>
              <a:off x="5060515" y="4585883"/>
              <a:ext cx="2049368" cy="649996"/>
            </a:xfrm>
            <a:custGeom>
              <a:avLst/>
              <a:gdLst>
                <a:gd name="connsiteX0" fmla="*/ 0 w 2049368"/>
                <a:gd name="connsiteY0" fmla="*/ 649996 h 649996"/>
                <a:gd name="connsiteX1" fmla="*/ 713984 w 2049368"/>
                <a:gd name="connsiteY1" fmla="*/ 11169 h 649996"/>
                <a:gd name="connsiteX2" fmla="*/ 1340285 w 2049368"/>
                <a:gd name="connsiteY2" fmla="*/ 236638 h 649996"/>
                <a:gd name="connsiteX3" fmla="*/ 1979112 w 2049368"/>
                <a:gd name="connsiteY3" fmla="*/ 148955 h 649996"/>
                <a:gd name="connsiteX4" fmla="*/ 2004164 w 2049368"/>
                <a:gd name="connsiteY4" fmla="*/ 148955 h 649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368" h="649996">
                  <a:moveTo>
                    <a:pt x="0" y="649996"/>
                  </a:moveTo>
                  <a:cubicBezTo>
                    <a:pt x="245301" y="365029"/>
                    <a:pt x="490603" y="80062"/>
                    <a:pt x="713984" y="11169"/>
                  </a:cubicBezTo>
                  <a:cubicBezTo>
                    <a:pt x="937365" y="-57724"/>
                    <a:pt x="1129430" y="213674"/>
                    <a:pt x="1340285" y="236638"/>
                  </a:cubicBezTo>
                  <a:cubicBezTo>
                    <a:pt x="1551140" y="259602"/>
                    <a:pt x="1979112" y="148955"/>
                    <a:pt x="1979112" y="148955"/>
                  </a:cubicBezTo>
                  <a:cubicBezTo>
                    <a:pt x="2089759" y="134341"/>
                    <a:pt x="2046961" y="141648"/>
                    <a:pt x="2004164" y="148955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8C1C383C-7124-E9F2-8428-963780BA1376}"/>
                </a:ext>
              </a:extLst>
            </p:cNvPr>
            <p:cNvSpPr/>
            <p:nvPr/>
          </p:nvSpPr>
          <p:spPr>
            <a:xfrm>
              <a:off x="7064679" y="4495897"/>
              <a:ext cx="2104373" cy="752508"/>
            </a:xfrm>
            <a:custGeom>
              <a:avLst/>
              <a:gdLst>
                <a:gd name="connsiteX0" fmla="*/ 0 w 2104373"/>
                <a:gd name="connsiteY0" fmla="*/ 489462 h 752508"/>
                <a:gd name="connsiteX1" fmla="*/ 425885 w 2104373"/>
                <a:gd name="connsiteY1" fmla="*/ 752508 h 752508"/>
                <a:gd name="connsiteX2" fmla="*/ 977031 w 2104373"/>
                <a:gd name="connsiteY2" fmla="*/ 489462 h 752508"/>
                <a:gd name="connsiteX3" fmla="*/ 1277655 w 2104373"/>
                <a:gd name="connsiteY3" fmla="*/ 63577 h 752508"/>
                <a:gd name="connsiteX4" fmla="*/ 1640910 w 2104373"/>
                <a:gd name="connsiteY4" fmla="*/ 947 h 752508"/>
                <a:gd name="connsiteX5" fmla="*/ 2104373 w 2104373"/>
                <a:gd name="connsiteY5" fmla="*/ 51051 h 752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4373" h="752508">
                  <a:moveTo>
                    <a:pt x="0" y="489462"/>
                  </a:moveTo>
                  <a:cubicBezTo>
                    <a:pt x="131523" y="620985"/>
                    <a:pt x="263047" y="752508"/>
                    <a:pt x="425885" y="752508"/>
                  </a:cubicBezTo>
                  <a:cubicBezTo>
                    <a:pt x="588723" y="752508"/>
                    <a:pt x="835069" y="604284"/>
                    <a:pt x="977031" y="489462"/>
                  </a:cubicBezTo>
                  <a:cubicBezTo>
                    <a:pt x="1118993" y="374640"/>
                    <a:pt x="1167009" y="144996"/>
                    <a:pt x="1277655" y="63577"/>
                  </a:cubicBezTo>
                  <a:cubicBezTo>
                    <a:pt x="1388301" y="-17842"/>
                    <a:pt x="1503124" y="3035"/>
                    <a:pt x="1640910" y="947"/>
                  </a:cubicBezTo>
                  <a:cubicBezTo>
                    <a:pt x="1778696" y="-1141"/>
                    <a:pt x="1941534" y="24955"/>
                    <a:pt x="2104373" y="51051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A5BC21E-6849-EB86-6A7E-B0D84E9DA068}"/>
                </a:ext>
              </a:extLst>
            </p:cNvPr>
            <p:cNvSpPr txBox="1"/>
            <p:nvPr/>
          </p:nvSpPr>
          <p:spPr>
            <a:xfrm>
              <a:off x="6916980" y="4259401"/>
              <a:ext cx="1926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Reanalysis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35E302E-82E9-12B1-7233-469AA25082AE}"/>
              </a:ext>
            </a:extLst>
          </p:cNvPr>
          <p:cNvGrpSpPr/>
          <p:nvPr/>
        </p:nvGrpSpPr>
        <p:grpSpPr>
          <a:xfrm>
            <a:off x="6858000" y="3343868"/>
            <a:ext cx="1888299" cy="676669"/>
            <a:chOff x="9144000" y="4458488"/>
            <a:chExt cx="2517732" cy="902224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EC6E0EB-095C-2F8B-CE5A-5C6236B93D26}"/>
                </a:ext>
              </a:extLst>
            </p:cNvPr>
            <p:cNvSpPr txBox="1"/>
            <p:nvPr/>
          </p:nvSpPr>
          <p:spPr>
            <a:xfrm>
              <a:off x="9344405" y="5022158"/>
              <a:ext cx="22045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92D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ML forecast</a:t>
              </a: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C1C2E54-AC49-7ABB-EE95-38AA051ADD3A}"/>
                </a:ext>
              </a:extLst>
            </p:cNvPr>
            <p:cNvSpPr/>
            <p:nvPr/>
          </p:nvSpPr>
          <p:spPr>
            <a:xfrm>
              <a:off x="9144000" y="4458488"/>
              <a:ext cx="2517732" cy="627079"/>
            </a:xfrm>
            <a:custGeom>
              <a:avLst/>
              <a:gdLst>
                <a:gd name="connsiteX0" fmla="*/ 0 w 2517732"/>
                <a:gd name="connsiteY0" fmla="*/ 627079 h 627079"/>
                <a:gd name="connsiteX1" fmla="*/ 663879 w 2517732"/>
                <a:gd name="connsiteY1" fmla="*/ 778 h 627079"/>
                <a:gd name="connsiteX2" fmla="*/ 1766170 w 2517732"/>
                <a:gd name="connsiteY2" fmla="*/ 489293 h 627079"/>
                <a:gd name="connsiteX3" fmla="*/ 2517732 w 2517732"/>
                <a:gd name="connsiteY3" fmla="*/ 113512 h 627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7732" h="627079">
                  <a:moveTo>
                    <a:pt x="0" y="627079"/>
                  </a:moveTo>
                  <a:cubicBezTo>
                    <a:pt x="184758" y="325410"/>
                    <a:pt x="369517" y="23742"/>
                    <a:pt x="663879" y="778"/>
                  </a:cubicBezTo>
                  <a:cubicBezTo>
                    <a:pt x="958241" y="-22186"/>
                    <a:pt x="1457195" y="470504"/>
                    <a:pt x="1766170" y="489293"/>
                  </a:cubicBezTo>
                  <a:cubicBezTo>
                    <a:pt x="2075145" y="508082"/>
                    <a:pt x="2296438" y="310797"/>
                    <a:pt x="2517732" y="113512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B25AB6F-3F6D-79E0-685C-B64E2F1D2E13}"/>
              </a:ext>
            </a:extLst>
          </p:cNvPr>
          <p:cNvGrpSpPr/>
          <p:nvPr/>
        </p:nvGrpSpPr>
        <p:grpSpPr>
          <a:xfrm>
            <a:off x="743733" y="3379762"/>
            <a:ext cx="6125228" cy="903017"/>
            <a:chOff x="991644" y="4506349"/>
            <a:chExt cx="8166970" cy="120402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4C6013A-F900-7961-D09E-28D83F3B4A03}"/>
                </a:ext>
              </a:extLst>
            </p:cNvPr>
            <p:cNvGrpSpPr/>
            <p:nvPr/>
          </p:nvGrpSpPr>
          <p:grpSpPr>
            <a:xfrm>
              <a:off x="991644" y="4506349"/>
              <a:ext cx="8166970" cy="1204023"/>
              <a:chOff x="991644" y="4506349"/>
              <a:chExt cx="8166970" cy="1204023"/>
            </a:xfrm>
          </p:grpSpPr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50A16737-C48D-7C6F-F95F-20F60F35899A}"/>
                  </a:ext>
                </a:extLst>
              </p:cNvPr>
              <p:cNvSpPr/>
              <p:nvPr/>
            </p:nvSpPr>
            <p:spPr>
              <a:xfrm>
                <a:off x="7041715" y="4579187"/>
                <a:ext cx="2116899" cy="471288"/>
              </a:xfrm>
              <a:custGeom>
                <a:avLst/>
                <a:gdLst>
                  <a:gd name="connsiteX0" fmla="*/ 0 w 2116899"/>
                  <a:gd name="connsiteY0" fmla="*/ 95104 h 471288"/>
                  <a:gd name="connsiteX1" fmla="*/ 713984 w 2116899"/>
                  <a:gd name="connsiteY1" fmla="*/ 470884 h 471288"/>
                  <a:gd name="connsiteX2" fmla="*/ 1277655 w 2116899"/>
                  <a:gd name="connsiteY2" fmla="*/ 32474 h 471288"/>
                  <a:gd name="connsiteX3" fmla="*/ 2104373 w 2116899"/>
                  <a:gd name="connsiteY3" fmla="*/ 32474 h 471288"/>
                  <a:gd name="connsiteX4" fmla="*/ 2116899 w 2116899"/>
                  <a:gd name="connsiteY4" fmla="*/ 32474 h 471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6899" h="471288">
                    <a:moveTo>
                      <a:pt x="0" y="95104"/>
                    </a:moveTo>
                    <a:cubicBezTo>
                      <a:pt x="250521" y="288213"/>
                      <a:pt x="501042" y="481322"/>
                      <a:pt x="713984" y="470884"/>
                    </a:cubicBezTo>
                    <a:cubicBezTo>
                      <a:pt x="926926" y="460446"/>
                      <a:pt x="1045924" y="105542"/>
                      <a:pt x="1277655" y="32474"/>
                    </a:cubicBezTo>
                    <a:cubicBezTo>
                      <a:pt x="1509386" y="-40594"/>
                      <a:pt x="2104373" y="32474"/>
                      <a:pt x="2104373" y="32474"/>
                    </a:cubicBezTo>
                    <a:lnTo>
                      <a:pt x="2116899" y="3247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7C92D16D-176D-F0F6-8FEB-8F99CDB0B220}"/>
                  </a:ext>
                </a:extLst>
              </p:cNvPr>
              <p:cNvSpPr/>
              <p:nvPr/>
            </p:nvSpPr>
            <p:spPr>
              <a:xfrm>
                <a:off x="5062603" y="4742748"/>
                <a:ext cx="1993162" cy="607948"/>
              </a:xfrm>
              <a:custGeom>
                <a:avLst/>
                <a:gdLst>
                  <a:gd name="connsiteX0" fmla="*/ 0 w 1993162"/>
                  <a:gd name="connsiteY0" fmla="*/ 607948 h 607948"/>
                  <a:gd name="connsiteX1" fmla="*/ 864296 w 1993162"/>
                  <a:gd name="connsiteY1" fmla="*/ 6699 h 607948"/>
                  <a:gd name="connsiteX2" fmla="*/ 1265129 w 1993162"/>
                  <a:gd name="connsiteY2" fmla="*/ 282271 h 607948"/>
                  <a:gd name="connsiteX3" fmla="*/ 1878904 w 1993162"/>
                  <a:gd name="connsiteY3" fmla="*/ 232167 h 607948"/>
                  <a:gd name="connsiteX4" fmla="*/ 1991638 w 1993162"/>
                  <a:gd name="connsiteY4" fmla="*/ 232167 h 607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3162" h="607948">
                    <a:moveTo>
                      <a:pt x="0" y="607948"/>
                    </a:moveTo>
                    <a:cubicBezTo>
                      <a:pt x="326720" y="334463"/>
                      <a:pt x="653441" y="60978"/>
                      <a:pt x="864296" y="6699"/>
                    </a:cubicBezTo>
                    <a:cubicBezTo>
                      <a:pt x="1075151" y="-47580"/>
                      <a:pt x="1096028" y="244693"/>
                      <a:pt x="1265129" y="282271"/>
                    </a:cubicBezTo>
                    <a:cubicBezTo>
                      <a:pt x="1434230" y="319849"/>
                      <a:pt x="1757819" y="240518"/>
                      <a:pt x="1878904" y="232167"/>
                    </a:cubicBezTo>
                    <a:cubicBezTo>
                      <a:pt x="1999989" y="223816"/>
                      <a:pt x="1995813" y="227991"/>
                      <a:pt x="1991638" y="23216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9B646846-8A77-EE72-9DFC-B80419CE54F5}"/>
                  </a:ext>
                </a:extLst>
              </p:cNvPr>
              <p:cNvSpPr/>
              <p:nvPr/>
            </p:nvSpPr>
            <p:spPr>
              <a:xfrm>
                <a:off x="2908126" y="4506349"/>
                <a:ext cx="2141951" cy="1204023"/>
              </a:xfrm>
              <a:custGeom>
                <a:avLst/>
                <a:gdLst>
                  <a:gd name="connsiteX0" fmla="*/ 0 w 2141951"/>
                  <a:gd name="connsiteY0" fmla="*/ 318254 h 1204023"/>
                  <a:gd name="connsiteX1" fmla="*/ 713984 w 2141951"/>
                  <a:gd name="connsiteY1" fmla="*/ 42681 h 1204023"/>
                  <a:gd name="connsiteX2" fmla="*/ 1528176 w 2141951"/>
                  <a:gd name="connsiteY2" fmla="*/ 1119920 h 1204023"/>
                  <a:gd name="connsiteX3" fmla="*/ 2141951 w 2141951"/>
                  <a:gd name="connsiteY3" fmla="*/ 1132446 h 1204023"/>
                  <a:gd name="connsiteX4" fmla="*/ 2141951 w 2141951"/>
                  <a:gd name="connsiteY4" fmla="*/ 1132446 h 1204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1951" h="1204023">
                    <a:moveTo>
                      <a:pt x="0" y="318254"/>
                    </a:moveTo>
                    <a:cubicBezTo>
                      <a:pt x="229644" y="113662"/>
                      <a:pt x="459288" y="-90930"/>
                      <a:pt x="713984" y="42681"/>
                    </a:cubicBezTo>
                    <a:cubicBezTo>
                      <a:pt x="968680" y="176292"/>
                      <a:pt x="1290182" y="938293"/>
                      <a:pt x="1528176" y="1119920"/>
                    </a:cubicBezTo>
                    <a:cubicBezTo>
                      <a:pt x="1766170" y="1301547"/>
                      <a:pt x="2141951" y="1132446"/>
                      <a:pt x="2141951" y="1132446"/>
                    </a:cubicBezTo>
                    <a:lnTo>
                      <a:pt x="2141951" y="1132446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6593B9AD-6FFD-1BCD-45F7-5F32EFD65E0A}"/>
                  </a:ext>
                </a:extLst>
              </p:cNvPr>
              <p:cNvSpPr/>
              <p:nvPr/>
            </p:nvSpPr>
            <p:spPr>
              <a:xfrm>
                <a:off x="991644" y="4705596"/>
                <a:ext cx="1916482" cy="868335"/>
              </a:xfrm>
              <a:custGeom>
                <a:avLst/>
                <a:gdLst>
                  <a:gd name="connsiteX0" fmla="*/ 0 w 1916482"/>
                  <a:gd name="connsiteY0" fmla="*/ 807939 h 868335"/>
                  <a:gd name="connsiteX1" fmla="*/ 977030 w 1916482"/>
                  <a:gd name="connsiteY1" fmla="*/ 795413 h 868335"/>
                  <a:gd name="connsiteX2" fmla="*/ 1415441 w 1916482"/>
                  <a:gd name="connsiteY2" fmla="*/ 81429 h 868335"/>
                  <a:gd name="connsiteX3" fmla="*/ 1691014 w 1916482"/>
                  <a:gd name="connsiteY3" fmla="*/ 31325 h 868335"/>
                  <a:gd name="connsiteX4" fmla="*/ 1916482 w 1916482"/>
                  <a:gd name="connsiteY4" fmla="*/ 219215 h 868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482" h="868335">
                    <a:moveTo>
                      <a:pt x="0" y="807939"/>
                    </a:moveTo>
                    <a:cubicBezTo>
                      <a:pt x="370561" y="862218"/>
                      <a:pt x="741123" y="916498"/>
                      <a:pt x="977030" y="795413"/>
                    </a:cubicBezTo>
                    <a:cubicBezTo>
                      <a:pt x="1212937" y="674328"/>
                      <a:pt x="1296444" y="208777"/>
                      <a:pt x="1415441" y="81429"/>
                    </a:cubicBezTo>
                    <a:cubicBezTo>
                      <a:pt x="1534438" y="-45919"/>
                      <a:pt x="1607507" y="8361"/>
                      <a:pt x="1691014" y="31325"/>
                    </a:cubicBezTo>
                    <a:cubicBezTo>
                      <a:pt x="1774521" y="54289"/>
                      <a:pt x="1845501" y="136752"/>
                      <a:pt x="1916482" y="21921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9B294A6-F202-A3FA-B217-2F71183F6F78}"/>
                </a:ext>
              </a:extLst>
            </p:cNvPr>
            <p:cNvSpPr txBox="1"/>
            <p:nvPr/>
          </p:nvSpPr>
          <p:spPr>
            <a:xfrm>
              <a:off x="6679864" y="4587342"/>
              <a:ext cx="192639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Reforecast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E272019-0B80-201E-96BE-E6DD83996D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POSTPROCESSING vs. DATA-DRIVEN</a:t>
            </a:r>
          </a:p>
        </p:txBody>
      </p:sp>
    </p:spTree>
    <p:extLst>
      <p:ext uri="{BB962C8B-B14F-4D97-AF65-F5344CB8AC3E}">
        <p14:creationId xmlns:p14="http://schemas.microsoft.com/office/powerpoint/2010/main" val="255604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Props1.xml><?xml version="1.0" encoding="utf-8"?>
<ds:datastoreItem xmlns:ds="http://schemas.openxmlformats.org/officeDocument/2006/customXml" ds:itemID="{0665A590-B585-43B3-87B4-EDA7EE5C8C77}"/>
</file>

<file path=customXml/itemProps2.xml><?xml version="1.0" encoding="utf-8"?>
<ds:datastoreItem xmlns:ds="http://schemas.openxmlformats.org/officeDocument/2006/customXml" ds:itemID="{E20CB47D-5C07-4614-B3F3-3677E9C1A81E}"/>
</file>

<file path=customXml/itemProps3.xml><?xml version="1.0" encoding="utf-8"?>
<ds:datastoreItem xmlns:ds="http://schemas.openxmlformats.org/officeDocument/2006/customXml" ds:itemID="{764F9D61-348F-43C4-B364-94CC32393B3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75762</TotalTime>
  <Words>165</Words>
  <Application>Microsoft Macintosh PowerPoint</Application>
  <PresentationFormat>On-screen Show (16:9)</PresentationFormat>
  <Paragraphs>43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Custom Design</vt:lpstr>
      <vt:lpstr>ADVANCES IN MACHINE LEARNING  IN WEATHER AND STREAMFLOW FORECASTS</vt:lpstr>
      <vt:lpstr>ARTIFICIAL INTELLIGENCE vs MACHINE LEARNING vs DEEP LEARNING</vt:lpstr>
      <vt:lpstr>POSTPROCESSING vs. DATA-DRIVEN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mralph</dc:creator>
  <cp:lastModifiedBy>Delle Monache, Luca</cp:lastModifiedBy>
  <cp:revision>37</cp:revision>
  <dcterms:modified xsi:type="dcterms:W3CDTF">2025-08-06T16:04:28Z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</Properties>
</file>